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4" r:id="rId4"/>
    <p:sldId id="256" r:id="rId5"/>
    <p:sldId id="257" r:id="rId6"/>
    <p:sldId id="258" r:id="rId7"/>
    <p:sldId id="259" r:id="rId8"/>
    <p:sldId id="260" r:id="rId9"/>
    <p:sldId id="261"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6" d="100"/>
          <a:sy n="46" d="100"/>
        </p:scale>
        <p:origin x="-64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17/06/2010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17/06/2010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iki.fool.com/Inventory?source=ihlsitlnk0000001" TargetMode="External"/><Relationship Id="rId2" Type="http://schemas.openxmlformats.org/officeDocument/2006/relationships/hyperlink" Target="http://wiki.fool.com/Balance_sheet?source=ihlsitlnk0000001" TargetMode="External"/><Relationship Id="rId1" Type="http://schemas.openxmlformats.org/officeDocument/2006/relationships/slideLayout" Target="../slideLayouts/slideLayout6.xml"/><Relationship Id="rId4" Type="http://schemas.openxmlformats.org/officeDocument/2006/relationships/hyperlink" Target="http://wiki.fool.com/Accounts_receivable?source=ihlsitlnk000000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rmAutofit/>
          </a:bodyPr>
          <a:lstStyle/>
          <a:p>
            <a:pPr algn="l"/>
            <a:r>
              <a:rPr lang="en-US" dirty="0" smtClean="0">
                <a:solidFill>
                  <a:srgbClr val="FF0000"/>
                </a:solidFill>
              </a:rPr>
              <a:t>A bank's </a:t>
            </a:r>
            <a:r>
              <a:rPr lang="en-US" dirty="0" smtClean="0">
                <a:solidFill>
                  <a:srgbClr val="FF0000"/>
                </a:solidFill>
                <a:hlinkClick r:id="rId2" tooltip="Get the definition on The Motley Fool Investing Wiki"/>
              </a:rPr>
              <a:t>balance sheet</a:t>
            </a:r>
            <a:r>
              <a:rPr lang="en-US" dirty="0" smtClean="0">
                <a:solidFill>
                  <a:srgbClr val="FF0000"/>
                </a:solidFill>
              </a:rPr>
              <a:t> is different from that of a typical company. You won't find </a:t>
            </a:r>
            <a:r>
              <a:rPr lang="en-US" dirty="0" smtClean="0">
                <a:solidFill>
                  <a:srgbClr val="FF0000"/>
                </a:solidFill>
                <a:hlinkClick r:id="rId3" tooltip="Get the definition on The Motley Fool Investing Wiki"/>
              </a:rPr>
              <a:t>inventory</a:t>
            </a:r>
            <a:r>
              <a:rPr lang="en-US" dirty="0" smtClean="0">
                <a:solidFill>
                  <a:srgbClr val="FF0000"/>
                </a:solidFill>
              </a:rPr>
              <a:t>, </a:t>
            </a:r>
            <a:r>
              <a:rPr lang="en-US" dirty="0" smtClean="0">
                <a:solidFill>
                  <a:srgbClr val="FF0000"/>
                </a:solidFill>
                <a:hlinkClick r:id="rId4" tooltip="Get the definition on The Motley Fool Investing Wiki"/>
              </a:rPr>
              <a:t>accounts receivable</a:t>
            </a:r>
            <a:r>
              <a:rPr lang="en-US" dirty="0" smtClean="0">
                <a:solidFill>
                  <a:srgbClr val="FF0000"/>
                </a:solidFill>
              </a:rPr>
              <a:t>, or accounts payable. Instead, under assets, you'll see mostly loans and investments, and on the liabilities side, you'll see deposits and borrowings.</a:t>
            </a:r>
            <a:br>
              <a:rPr lang="en-US" dirty="0" smtClean="0">
                <a:solidFill>
                  <a:srgbClr val="FF0000"/>
                </a:solidFill>
              </a:rPr>
            </a:br>
            <a:endParaRPr lang="en-US" dirty="0">
              <a:solidFill>
                <a:srgbClr val="FF0000"/>
              </a:solidFill>
            </a:endParaRPr>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dirty="0" smtClean="0"/>
              <a:t>balance sheet of the fictional </a:t>
            </a:r>
            <a:r>
              <a:rPr lang="en-US" b="1" dirty="0" smtClean="0"/>
              <a:t>First Bank of the Fool.</a:t>
            </a:r>
            <a:r>
              <a:rPr lang="en-US" dirty="0" smtClean="0"/>
              <a:t/>
            </a:r>
            <a:br>
              <a:rPr lang="en-US" dirty="0" smtClean="0"/>
            </a:br>
            <a:endParaRPr lang="en-US" dirty="0"/>
          </a:p>
        </p:txBody>
      </p:sp>
      <p:graphicFrame>
        <p:nvGraphicFramePr>
          <p:cNvPr id="3" name="Table 2"/>
          <p:cNvGraphicFramePr>
            <a:graphicFrameLocks noGrp="1"/>
          </p:cNvGraphicFramePr>
          <p:nvPr/>
        </p:nvGraphicFramePr>
        <p:xfrm>
          <a:off x="381000" y="1143000"/>
          <a:ext cx="8077200" cy="5334000"/>
        </p:xfrm>
        <a:graphic>
          <a:graphicData uri="http://schemas.openxmlformats.org/drawingml/2006/table">
            <a:tbl>
              <a:tblPr firstRow="1" bandRow="1">
                <a:tableStyleId>{5C22544A-7EE6-4342-B048-85BDC9FD1C3A}</a:tableStyleId>
              </a:tblPr>
              <a:tblGrid>
                <a:gridCol w="2692400"/>
                <a:gridCol w="2692400"/>
                <a:gridCol w="2692400"/>
              </a:tblGrid>
              <a:tr h="421848">
                <a:tc>
                  <a:txBody>
                    <a:bodyPr/>
                    <a:lstStyle/>
                    <a:p>
                      <a:endParaRPr lang="en-US" dirty="0"/>
                    </a:p>
                  </a:txBody>
                  <a:tcPr/>
                </a:tc>
                <a:tc>
                  <a:txBody>
                    <a:bodyPr/>
                    <a:lstStyle/>
                    <a:p>
                      <a:pPr marL="0" marR="0">
                        <a:lnSpc>
                          <a:spcPts val="1650"/>
                        </a:lnSpc>
                        <a:spcBef>
                          <a:spcPts val="0"/>
                        </a:spcBef>
                        <a:spcAft>
                          <a:spcPts val="0"/>
                        </a:spcAft>
                      </a:pPr>
                      <a:r>
                        <a:rPr lang="en-US" sz="2000" dirty="0">
                          <a:latin typeface="Times New Roman"/>
                          <a:ea typeface="Times New Roman"/>
                          <a:cs typeface="Times New Roman"/>
                        </a:rPr>
                        <a:t>12/31/2006</a:t>
                      </a:r>
                      <a:endParaRPr lang="en-US" sz="2000" dirty="0">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a:latin typeface="Times New Roman"/>
                          <a:ea typeface="Times New Roman"/>
                          <a:cs typeface="Times New Roman"/>
                        </a:rPr>
                        <a:t>% of Assets</a:t>
                      </a:r>
                      <a:endParaRPr lang="en-US" sz="2000" dirty="0">
                        <a:latin typeface="Calibri"/>
                        <a:ea typeface="Times New Roman"/>
                        <a:cs typeface="Times New Roman"/>
                      </a:endParaRPr>
                    </a:p>
                  </a:txBody>
                  <a:tcPr marL="66675" marR="66675" marT="47625" marB="47625" anchor="b"/>
                </a:tc>
              </a:tr>
              <a:tr h="818692">
                <a:tc>
                  <a:txBody>
                    <a:bodyPr/>
                    <a:lstStyle/>
                    <a:p>
                      <a:pPr marL="0" marR="0">
                        <a:lnSpc>
                          <a:spcPts val="1650"/>
                        </a:lnSpc>
                        <a:spcBef>
                          <a:spcPts val="0"/>
                        </a:spcBef>
                        <a:spcAft>
                          <a:spcPts val="0"/>
                        </a:spcAft>
                      </a:pPr>
                      <a:r>
                        <a:rPr lang="en-US" sz="2400" b="1" dirty="0" smtClean="0">
                          <a:solidFill>
                            <a:srgbClr val="FF0000"/>
                          </a:solidFill>
                          <a:latin typeface="Times New Roman"/>
                          <a:ea typeface="Times New Roman"/>
                          <a:cs typeface="Times New Roman"/>
                        </a:rPr>
                        <a:t>Assets</a:t>
                      </a:r>
                      <a:r>
                        <a:rPr lang="en-US" sz="2400" dirty="0" smtClean="0">
                          <a:solidFill>
                            <a:srgbClr val="FF0000"/>
                          </a:solidFill>
                          <a:latin typeface="Times New Roman"/>
                          <a:ea typeface="Times New Roman"/>
                          <a:cs typeface="Times New Roman"/>
                        </a:rPr>
                        <a:t> </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a:lnSpc>
                          <a:spcPct val="115000"/>
                        </a:lnSpc>
                      </a:pPr>
                      <a:endParaRPr lang="en-US" sz="2000" dirty="0">
                        <a:solidFill>
                          <a:srgbClr val="FF0000"/>
                        </a:solidFill>
                        <a:latin typeface="Calibri"/>
                      </a:endParaRPr>
                    </a:p>
                  </a:txBody>
                  <a:tcPr marL="66675" marR="66675" marT="47625" marB="47625" anchor="b"/>
                </a:tc>
                <a:tc>
                  <a:txBody>
                    <a:bodyPr/>
                    <a:lstStyle/>
                    <a:p>
                      <a:pPr>
                        <a:lnSpc>
                          <a:spcPct val="115000"/>
                        </a:lnSpc>
                      </a:pPr>
                      <a:endParaRPr lang="en-US" sz="2000" dirty="0">
                        <a:solidFill>
                          <a:srgbClr val="FF0000"/>
                        </a:solidFill>
                        <a:latin typeface="Calibri"/>
                      </a:endParaRPr>
                    </a:p>
                  </a:txBody>
                  <a:tcPr marL="66675" marR="66675" marT="47625" marB="47625" anchor="b"/>
                </a:tc>
              </a:tr>
              <a:tr h="818692">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Cash</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a:solidFill>
                            <a:srgbClr val="FF0000"/>
                          </a:solidFill>
                          <a:latin typeface="Times New Roman"/>
                          <a:ea typeface="Times New Roman"/>
                          <a:cs typeface="Times New Roman"/>
                        </a:rPr>
                        <a:t>50</a:t>
                      </a:r>
                      <a:endParaRPr lang="en-US" sz="20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a:solidFill>
                            <a:srgbClr val="FF0000"/>
                          </a:solidFill>
                          <a:latin typeface="Times New Roman"/>
                          <a:ea typeface="Times New Roman"/>
                          <a:cs typeface="Times New Roman"/>
                        </a:rPr>
                        <a:t>2%</a:t>
                      </a:r>
                      <a:endParaRPr lang="en-US" sz="2000" dirty="0">
                        <a:solidFill>
                          <a:srgbClr val="FF0000"/>
                        </a:solidFill>
                        <a:latin typeface="Calibri"/>
                        <a:ea typeface="Times New Roman"/>
                        <a:cs typeface="Times New Roman"/>
                      </a:endParaRPr>
                    </a:p>
                  </a:txBody>
                  <a:tcPr marL="66675" marR="66675" marT="47625" marB="47625" anchor="b"/>
                </a:tc>
              </a:tr>
              <a:tr h="818692">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Securities</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smtClean="0">
                          <a:solidFill>
                            <a:srgbClr val="FF0000"/>
                          </a:solidFill>
                          <a:latin typeface="Times New Roman"/>
                          <a:ea typeface="Times New Roman"/>
                          <a:cs typeface="Times New Roman"/>
                        </a:rPr>
                        <a:t>500</a:t>
                      </a:r>
                      <a:endParaRPr lang="en-US" sz="20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a:solidFill>
                            <a:srgbClr val="FF0000"/>
                          </a:solidFill>
                          <a:latin typeface="Times New Roman"/>
                          <a:ea typeface="Times New Roman"/>
                          <a:cs typeface="Times New Roman"/>
                        </a:rPr>
                        <a:t>22%</a:t>
                      </a:r>
                      <a:endParaRPr lang="en-US" sz="2000" dirty="0">
                        <a:solidFill>
                          <a:srgbClr val="FF0000"/>
                        </a:solidFill>
                        <a:latin typeface="Calibri"/>
                        <a:ea typeface="Times New Roman"/>
                        <a:cs typeface="Times New Roman"/>
                      </a:endParaRPr>
                    </a:p>
                  </a:txBody>
                  <a:tcPr marL="66675" marR="66675" marT="47625" marB="47625" anchor="b"/>
                </a:tc>
              </a:tr>
              <a:tr h="818692">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Loans</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a:solidFill>
                            <a:srgbClr val="FF0000"/>
                          </a:solidFill>
                          <a:latin typeface="Times New Roman"/>
                          <a:ea typeface="Times New Roman"/>
                          <a:cs typeface="Times New Roman"/>
                        </a:rPr>
                        <a:t>1,500</a:t>
                      </a:r>
                      <a:endParaRPr lang="en-US" sz="20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a:solidFill>
                            <a:srgbClr val="FF0000"/>
                          </a:solidFill>
                          <a:latin typeface="Times New Roman"/>
                          <a:ea typeface="Times New Roman"/>
                          <a:cs typeface="Times New Roman"/>
                        </a:rPr>
                        <a:t>67%</a:t>
                      </a:r>
                      <a:endParaRPr lang="en-US" sz="2000" dirty="0">
                        <a:solidFill>
                          <a:srgbClr val="FF0000"/>
                        </a:solidFill>
                        <a:latin typeface="Calibri"/>
                        <a:ea typeface="Times New Roman"/>
                        <a:cs typeface="Times New Roman"/>
                      </a:endParaRPr>
                    </a:p>
                  </a:txBody>
                  <a:tcPr marL="66675" marR="66675" marT="47625" marB="47625" anchor="b"/>
                </a:tc>
              </a:tr>
              <a:tr h="818692">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Other Assets</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a:solidFill>
                            <a:srgbClr val="FF0000"/>
                          </a:solidFill>
                          <a:latin typeface="Times New Roman"/>
                          <a:ea typeface="Times New Roman"/>
                          <a:cs typeface="Times New Roman"/>
                        </a:rPr>
                        <a:t>200</a:t>
                      </a:r>
                      <a:endParaRPr lang="en-US" sz="200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a:solidFill>
                            <a:srgbClr val="FF0000"/>
                          </a:solidFill>
                          <a:latin typeface="Times New Roman"/>
                          <a:ea typeface="Times New Roman"/>
                          <a:cs typeface="Times New Roman"/>
                        </a:rPr>
                        <a:t>9%</a:t>
                      </a:r>
                      <a:endParaRPr lang="en-US" sz="2000" dirty="0">
                        <a:solidFill>
                          <a:srgbClr val="FF0000"/>
                        </a:solidFill>
                        <a:latin typeface="Calibri"/>
                        <a:ea typeface="Times New Roman"/>
                        <a:cs typeface="Times New Roman"/>
                      </a:endParaRPr>
                    </a:p>
                  </a:txBody>
                  <a:tcPr marL="66675" marR="66675" marT="47625" marB="47625" anchor="b"/>
                </a:tc>
              </a:tr>
              <a:tr h="818692">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Total Assets</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a:solidFill>
                            <a:srgbClr val="FF0000"/>
                          </a:solidFill>
                          <a:latin typeface="Times New Roman"/>
                          <a:ea typeface="Times New Roman"/>
                          <a:cs typeface="Times New Roman"/>
                        </a:rPr>
                        <a:t>2,250</a:t>
                      </a:r>
                      <a:endParaRPr lang="en-US" sz="20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000" dirty="0">
                          <a:solidFill>
                            <a:srgbClr val="FF0000"/>
                          </a:solidFill>
                          <a:latin typeface="Times New Roman"/>
                          <a:ea typeface="Times New Roman"/>
                          <a:cs typeface="Times New Roman"/>
                        </a:rPr>
                        <a:t>100%</a:t>
                      </a:r>
                      <a:endParaRPr lang="en-US" sz="2000" dirty="0">
                        <a:solidFill>
                          <a:srgbClr val="FF0000"/>
                        </a:solidFill>
                        <a:latin typeface="Calibri"/>
                        <a:ea typeface="Times New Roman"/>
                        <a:cs typeface="Times New Roman"/>
                      </a:endParaRPr>
                    </a:p>
                  </a:txBody>
                  <a:tcPr marL="66675" marR="66675" marT="47625" marB="47625" anchor="b"/>
                </a:tc>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3" name="Table 2"/>
          <p:cNvGraphicFramePr>
            <a:graphicFrameLocks noGrp="1"/>
          </p:cNvGraphicFramePr>
          <p:nvPr/>
        </p:nvGraphicFramePr>
        <p:xfrm>
          <a:off x="304800" y="457202"/>
          <a:ext cx="8382000" cy="6400800"/>
        </p:xfrm>
        <a:graphic>
          <a:graphicData uri="http://schemas.openxmlformats.org/drawingml/2006/table">
            <a:tbl>
              <a:tblPr firstRow="1" bandRow="1">
                <a:tableStyleId>{5C22544A-7EE6-4342-B048-85BDC9FD1C3A}</a:tableStyleId>
              </a:tblPr>
              <a:tblGrid>
                <a:gridCol w="2794000"/>
                <a:gridCol w="2794000"/>
                <a:gridCol w="2794000"/>
              </a:tblGrid>
              <a:tr h="1280160">
                <a:tc>
                  <a:txBody>
                    <a:bodyPr/>
                    <a:lstStyle/>
                    <a:p>
                      <a:pPr marL="0" marR="0">
                        <a:lnSpc>
                          <a:spcPts val="1650"/>
                        </a:lnSpc>
                        <a:spcBef>
                          <a:spcPts val="0"/>
                        </a:spcBef>
                        <a:spcAft>
                          <a:spcPts val="0"/>
                        </a:spcAft>
                      </a:pPr>
                      <a:r>
                        <a:rPr lang="en-US" sz="2400" b="1" dirty="0">
                          <a:solidFill>
                            <a:srgbClr val="FF0000"/>
                          </a:solidFill>
                          <a:latin typeface="Times New Roman"/>
                          <a:ea typeface="Times New Roman"/>
                          <a:cs typeface="Times New Roman"/>
                        </a:rPr>
                        <a:t>Liabilities &amp; Equity</a:t>
                      </a:r>
                      <a:r>
                        <a:rPr lang="en-US" sz="2400" dirty="0">
                          <a:solidFill>
                            <a:srgbClr val="FF0000"/>
                          </a:solidFill>
                          <a:latin typeface="Times New Roman"/>
                          <a:ea typeface="Times New Roman"/>
                          <a:cs typeface="Times New Roman"/>
                        </a:rPr>
                        <a:t> </a:t>
                      </a:r>
                      <a:endParaRPr lang="en-US" sz="2400" dirty="0">
                        <a:solidFill>
                          <a:srgbClr val="FF0000"/>
                        </a:solidFill>
                        <a:latin typeface="Calibri"/>
                        <a:ea typeface="Times New Roman"/>
                        <a:cs typeface="Times New Roman"/>
                      </a:endParaRPr>
                    </a:p>
                  </a:txBody>
                  <a:tcPr marL="66675" marR="66675" marT="47625" marB="47625" anchor="b"/>
                </a:tc>
                <a:tc>
                  <a:txBody>
                    <a:bodyPr/>
                    <a:lstStyle/>
                    <a:p>
                      <a:endParaRPr lang="en-US" sz="2400" dirty="0">
                        <a:solidFill>
                          <a:srgbClr val="FF0000"/>
                        </a:solidFill>
                      </a:endParaRPr>
                    </a:p>
                  </a:txBody>
                  <a:tcPr/>
                </a:tc>
                <a:tc>
                  <a:txBody>
                    <a:bodyPr/>
                    <a:lstStyle/>
                    <a:p>
                      <a:endParaRPr lang="en-US" sz="2400" dirty="0">
                        <a:solidFill>
                          <a:srgbClr val="FF0000"/>
                        </a:solidFill>
                      </a:endParaRPr>
                    </a:p>
                  </a:txBody>
                  <a:tcPr/>
                </a:tc>
              </a:tr>
              <a:tr h="1280160">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Deposits</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1,400</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62%</a:t>
                      </a:r>
                      <a:endParaRPr lang="en-US" sz="2400" dirty="0">
                        <a:solidFill>
                          <a:srgbClr val="FF0000"/>
                        </a:solidFill>
                        <a:latin typeface="Calibri"/>
                        <a:ea typeface="Times New Roman"/>
                        <a:cs typeface="Times New Roman"/>
                      </a:endParaRPr>
                    </a:p>
                  </a:txBody>
                  <a:tcPr marL="66675" marR="66675" marT="47625" marB="47625" anchor="b"/>
                </a:tc>
              </a:tr>
              <a:tr h="1280160">
                <a:tc>
                  <a:txBody>
                    <a:bodyPr/>
                    <a:lstStyle/>
                    <a:p>
                      <a:pPr marL="0" marR="0">
                        <a:lnSpc>
                          <a:spcPts val="1650"/>
                        </a:lnSpc>
                        <a:spcBef>
                          <a:spcPts val="0"/>
                        </a:spcBef>
                        <a:spcAft>
                          <a:spcPts val="0"/>
                        </a:spcAft>
                      </a:pPr>
                      <a:r>
                        <a:rPr lang="en-US" sz="2400">
                          <a:solidFill>
                            <a:srgbClr val="FF0000"/>
                          </a:solidFill>
                          <a:latin typeface="Times New Roman"/>
                          <a:ea typeface="Times New Roman"/>
                          <a:cs typeface="Times New Roman"/>
                        </a:rPr>
                        <a:t>Borrowings</a:t>
                      </a:r>
                      <a:endParaRPr lang="en-US" sz="240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600</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27%</a:t>
                      </a:r>
                      <a:endParaRPr lang="en-US" sz="2400" dirty="0">
                        <a:solidFill>
                          <a:srgbClr val="FF0000"/>
                        </a:solidFill>
                        <a:latin typeface="Calibri"/>
                        <a:ea typeface="Times New Roman"/>
                        <a:cs typeface="Times New Roman"/>
                      </a:endParaRPr>
                    </a:p>
                  </a:txBody>
                  <a:tcPr marL="66675" marR="66675" marT="47625" marB="47625" anchor="b"/>
                </a:tc>
              </a:tr>
              <a:tr h="1280160">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Shareholder's Equity</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250</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11%</a:t>
                      </a:r>
                      <a:endParaRPr lang="en-US" sz="2400" dirty="0">
                        <a:solidFill>
                          <a:srgbClr val="FF0000"/>
                        </a:solidFill>
                        <a:latin typeface="Calibri"/>
                        <a:ea typeface="Times New Roman"/>
                        <a:cs typeface="Times New Roman"/>
                      </a:endParaRPr>
                    </a:p>
                  </a:txBody>
                  <a:tcPr marL="66675" marR="66675" marT="47625" marB="47625" anchor="b"/>
                </a:tc>
              </a:tr>
              <a:tr h="1280160">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Total Liabilities and Equity</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2,250</a:t>
                      </a:r>
                      <a:endParaRPr lang="en-US" sz="2400" dirty="0">
                        <a:solidFill>
                          <a:srgbClr val="FF0000"/>
                        </a:solidFill>
                        <a:latin typeface="Calibri"/>
                        <a:ea typeface="Times New Roman"/>
                        <a:cs typeface="Times New Roman"/>
                      </a:endParaRPr>
                    </a:p>
                  </a:txBody>
                  <a:tcPr marL="66675" marR="66675" marT="47625" marB="47625" anchor="b"/>
                </a:tc>
                <a:tc>
                  <a:txBody>
                    <a:bodyPr/>
                    <a:lstStyle/>
                    <a:p>
                      <a:pPr marL="0" marR="0">
                        <a:lnSpc>
                          <a:spcPts val="1650"/>
                        </a:lnSpc>
                        <a:spcBef>
                          <a:spcPts val="0"/>
                        </a:spcBef>
                        <a:spcAft>
                          <a:spcPts val="0"/>
                        </a:spcAft>
                      </a:pPr>
                      <a:r>
                        <a:rPr lang="en-US" sz="2400" dirty="0">
                          <a:solidFill>
                            <a:srgbClr val="FF0000"/>
                          </a:solidFill>
                          <a:latin typeface="Times New Roman"/>
                          <a:ea typeface="Times New Roman"/>
                          <a:cs typeface="Times New Roman"/>
                        </a:rPr>
                        <a:t>100%</a:t>
                      </a:r>
                      <a:endParaRPr lang="en-US" sz="2400" dirty="0">
                        <a:solidFill>
                          <a:srgbClr val="FF0000"/>
                        </a:solidFill>
                        <a:latin typeface="Calibri"/>
                        <a:ea typeface="Times New Roman"/>
                        <a:cs typeface="Times New Roman"/>
                      </a:endParaRPr>
                    </a:p>
                  </a:txBody>
                  <a:tcPr marL="66675" marR="66675" marT="47625" marB="47625" anchor="b"/>
                </a:tc>
              </a:tr>
            </a:tbl>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126162"/>
          </a:xfrm>
        </p:spPr>
        <p:txBody>
          <a:bodyPr>
            <a:noAutofit/>
          </a:bodyPr>
          <a:lstStyle/>
          <a:p>
            <a:pPr algn="l"/>
            <a:r>
              <a:rPr lang="en-US" sz="2800" b="1" dirty="0" smtClean="0">
                <a:solidFill>
                  <a:srgbClr val="FF0000"/>
                </a:solidFill>
              </a:rPr>
              <a:t>                                         </a:t>
            </a:r>
            <a:r>
              <a:rPr lang="en-US" b="1" dirty="0" smtClean="0">
                <a:solidFill>
                  <a:srgbClr val="FF0000"/>
                </a:solidFill>
              </a:rPr>
              <a:t>Assets</a:t>
            </a:r>
            <a:r>
              <a:rPr lang="en-US" sz="1400" b="1" dirty="0" smtClean="0"/>
              <a:t/>
            </a:r>
            <a:br>
              <a:rPr lang="en-US" sz="1400" b="1" dirty="0" smtClean="0"/>
            </a:br>
            <a:r>
              <a:rPr lang="en-US" sz="3200" b="1" dirty="0" smtClean="0">
                <a:solidFill>
                  <a:srgbClr val="FF0000"/>
                </a:solidFill>
              </a:rPr>
              <a:t>1</a:t>
            </a:r>
            <a:r>
              <a:rPr lang="en-US" sz="3200" b="1" dirty="0" smtClean="0">
                <a:solidFill>
                  <a:srgbClr val="FF0000"/>
                </a:solidFill>
              </a:rPr>
              <a:t>. Cash </a:t>
            </a:r>
            <a:br>
              <a:rPr lang="en-US" sz="3200" b="1" dirty="0" smtClean="0">
                <a:solidFill>
                  <a:srgbClr val="FF0000"/>
                </a:solidFill>
              </a:rPr>
            </a:br>
            <a:r>
              <a:rPr lang="en-US" sz="3200" dirty="0" smtClean="0">
                <a:solidFill>
                  <a:srgbClr val="00B050"/>
                </a:solidFill>
              </a:rPr>
              <a:t>(</a:t>
            </a:r>
            <a:r>
              <a:rPr lang="en-US" sz="3200" dirty="0" err="1" smtClean="0">
                <a:solidFill>
                  <a:srgbClr val="00B050"/>
                </a:solidFill>
              </a:rPr>
              <a:t>i</a:t>
            </a:r>
            <a:r>
              <a:rPr lang="en-US" sz="3200" dirty="0" smtClean="0">
                <a:solidFill>
                  <a:srgbClr val="00B050"/>
                </a:solidFill>
              </a:rPr>
              <a:t>) In hand and with RBI and SBI</a:t>
            </a:r>
            <a:br>
              <a:rPr lang="en-US" sz="3200" dirty="0" smtClean="0">
                <a:solidFill>
                  <a:srgbClr val="00B050"/>
                </a:solidFill>
              </a:rPr>
            </a:br>
            <a:r>
              <a:rPr lang="en-US" sz="3200" dirty="0" smtClean="0">
                <a:solidFill>
                  <a:srgbClr val="00B050"/>
                </a:solidFill>
              </a:rPr>
              <a:t/>
            </a:r>
            <a:br>
              <a:rPr lang="en-US" sz="3200" dirty="0" smtClean="0">
                <a:solidFill>
                  <a:srgbClr val="00B050"/>
                </a:solidFill>
              </a:rPr>
            </a:br>
            <a:r>
              <a:rPr lang="en-US" sz="3200" dirty="0" smtClean="0">
                <a:solidFill>
                  <a:srgbClr val="00B050"/>
                </a:solidFill>
              </a:rPr>
              <a:t>(ii) Balances with other banks </a:t>
            </a:r>
            <a:br>
              <a:rPr lang="en-US" sz="3200" dirty="0" smtClean="0">
                <a:solidFill>
                  <a:srgbClr val="00B050"/>
                </a:solidFill>
              </a:rPr>
            </a:br>
            <a:r>
              <a:rPr lang="en-US" sz="3200" dirty="0" smtClean="0">
                <a:solidFill>
                  <a:srgbClr val="00B050"/>
                </a:solidFill>
              </a:rPr>
              <a:t/>
            </a:r>
            <a:br>
              <a:rPr lang="en-US" sz="3200" dirty="0" smtClean="0">
                <a:solidFill>
                  <a:srgbClr val="00B050"/>
                </a:solidFill>
              </a:rPr>
            </a:br>
            <a:r>
              <a:rPr lang="en-US" sz="3200" dirty="0" smtClean="0">
                <a:solidFill>
                  <a:srgbClr val="00B050"/>
                </a:solidFill>
              </a:rPr>
              <a:t>(iii) Balances with other banks in savings and fixed deposit  accounts</a:t>
            </a:r>
            <a:br>
              <a:rPr lang="en-US" sz="3200" dirty="0" smtClean="0">
                <a:solidFill>
                  <a:srgbClr val="00B050"/>
                </a:solidFill>
              </a:rPr>
            </a:br>
            <a:r>
              <a:rPr lang="en-US" sz="3200" dirty="0" smtClean="0"/>
              <a:t/>
            </a:r>
            <a:br>
              <a:rPr lang="en-US" sz="3200" dirty="0" smtClean="0"/>
            </a:br>
            <a:r>
              <a:rPr lang="en-US" sz="1400" dirty="0" smtClean="0"/>
              <a:t/>
            </a:r>
            <a:br>
              <a:rPr lang="en-US" sz="1400" dirty="0" smtClean="0"/>
            </a:br>
            <a:endParaRPr lang="en-US" sz="14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normAutofit fontScale="90000"/>
          </a:bodyPr>
          <a:lstStyle/>
          <a:p>
            <a:pPr algn="l"/>
            <a:r>
              <a:rPr lang="en-US" b="1" dirty="0" smtClean="0">
                <a:solidFill>
                  <a:srgbClr val="FF0000"/>
                </a:solidFill>
              </a:rPr>
              <a:t>2</a:t>
            </a:r>
            <a:r>
              <a:rPr lang="en-US" b="1" dirty="0" smtClean="0">
                <a:solidFill>
                  <a:srgbClr val="FF0000"/>
                </a:solidFill>
              </a:rPr>
              <a:t>. Money at call and short notice</a:t>
            </a:r>
            <a:br>
              <a:rPr lang="en-US" b="1" dirty="0" smtClean="0">
                <a:solidFill>
                  <a:srgbClr val="FF0000"/>
                </a:solidFill>
              </a:rPr>
            </a:br>
            <a:r>
              <a:rPr lang="en-US" b="1" dirty="0" smtClean="0">
                <a:solidFill>
                  <a:srgbClr val="FF0000"/>
                </a:solidFill>
              </a:rPr>
              <a:t/>
            </a:r>
            <a:br>
              <a:rPr lang="en-US" b="1" dirty="0" smtClean="0">
                <a:solidFill>
                  <a:srgbClr val="FF0000"/>
                </a:solidFill>
              </a:rPr>
            </a:br>
            <a:r>
              <a:rPr lang="en-US" b="1" dirty="0" smtClean="0">
                <a:solidFill>
                  <a:srgbClr val="FF0000"/>
                </a:solidFill>
              </a:rPr>
              <a:t>3</a:t>
            </a:r>
            <a:r>
              <a:rPr lang="en-US" b="1" dirty="0" smtClean="0">
                <a:solidFill>
                  <a:srgbClr val="FF0000"/>
                </a:solidFill>
              </a:rPr>
              <a:t>. Investments </a:t>
            </a:r>
            <a:br>
              <a:rPr lang="en-US" b="1" dirty="0" smtClean="0">
                <a:solidFill>
                  <a:srgbClr val="FF0000"/>
                </a:solidFill>
              </a:rPr>
            </a:br>
            <a:r>
              <a:rPr lang="en-US" dirty="0" smtClean="0">
                <a:solidFill>
                  <a:srgbClr val="00B050"/>
                </a:solidFill>
              </a:rPr>
              <a:t>(</a:t>
            </a:r>
            <a:r>
              <a:rPr lang="en-US" dirty="0" err="1" smtClean="0">
                <a:solidFill>
                  <a:srgbClr val="00B050"/>
                </a:solidFill>
              </a:rPr>
              <a:t>i</a:t>
            </a:r>
            <a:r>
              <a:rPr lang="en-US" dirty="0" smtClean="0">
                <a:solidFill>
                  <a:srgbClr val="00B050"/>
                </a:solidFill>
              </a:rPr>
              <a:t>) Securities of Central and State Governments and Trustee Securities</a:t>
            </a:r>
            <a:br>
              <a:rPr lang="en-US" dirty="0" smtClean="0">
                <a:solidFill>
                  <a:srgbClr val="00B050"/>
                </a:solidFill>
              </a:rPr>
            </a:br>
            <a:r>
              <a:rPr lang="en-US" dirty="0" smtClean="0">
                <a:solidFill>
                  <a:srgbClr val="00B050"/>
                </a:solidFill>
              </a:rPr>
              <a:t>(ii) Shares </a:t>
            </a:r>
            <a:br>
              <a:rPr lang="en-US" dirty="0" smtClean="0">
                <a:solidFill>
                  <a:srgbClr val="00B050"/>
                </a:solidFill>
              </a:rPr>
            </a:br>
            <a:r>
              <a:rPr lang="en-US" dirty="0" smtClean="0">
                <a:solidFill>
                  <a:srgbClr val="00B050"/>
                </a:solidFill>
              </a:rPr>
              <a:t>(iii) Debentures and bonds </a:t>
            </a:r>
            <a:br>
              <a:rPr lang="en-US" dirty="0" smtClean="0">
                <a:solidFill>
                  <a:srgbClr val="00B050"/>
                </a:solidFill>
              </a:rPr>
            </a:br>
            <a:r>
              <a:rPr lang="en-US" dirty="0" smtClean="0">
                <a:solidFill>
                  <a:srgbClr val="00B050"/>
                </a:solidFill>
              </a:rPr>
              <a:t>(iv) Others  including gold</a:t>
            </a:r>
            <a:endParaRPr lang="en-US" dirty="0">
              <a:solidFill>
                <a:srgbClr val="00B050"/>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Autofit/>
          </a:bodyPr>
          <a:lstStyle/>
          <a:p>
            <a:pPr algn="l"/>
            <a:r>
              <a:rPr lang="en-US" sz="4000" b="1" dirty="0" smtClean="0">
                <a:solidFill>
                  <a:srgbClr val="FF0000"/>
                </a:solidFill>
              </a:rPr>
              <a:t>4</a:t>
            </a:r>
            <a:r>
              <a:rPr lang="en-US" sz="4000" b="1" dirty="0" smtClean="0">
                <a:solidFill>
                  <a:srgbClr val="FF0000"/>
                </a:solidFill>
              </a:rPr>
              <a:t>. Advances </a:t>
            </a:r>
            <a:br>
              <a:rPr lang="en-US" sz="4000" b="1" dirty="0" smtClean="0">
                <a:solidFill>
                  <a:srgbClr val="FF0000"/>
                </a:solidFill>
              </a:rPr>
            </a:br>
            <a:r>
              <a:rPr lang="en-US" sz="4000" dirty="0" smtClean="0">
                <a:solidFill>
                  <a:srgbClr val="FF0000"/>
                </a:solidFill>
              </a:rPr>
              <a:t>(</a:t>
            </a:r>
            <a:r>
              <a:rPr lang="en-US" sz="4000" dirty="0" err="1" smtClean="0">
                <a:solidFill>
                  <a:srgbClr val="FF0000"/>
                </a:solidFill>
              </a:rPr>
              <a:t>i</a:t>
            </a:r>
            <a:r>
              <a:rPr lang="en-US" sz="4000" dirty="0" smtClean="0">
                <a:solidFill>
                  <a:srgbClr val="FF0000"/>
                </a:solidFill>
              </a:rPr>
              <a:t>) Loans &amp; advances, Cash Credit and overdrafts</a:t>
            </a:r>
            <a:br>
              <a:rPr lang="en-US" sz="4000" dirty="0" smtClean="0">
                <a:solidFill>
                  <a:srgbClr val="FF0000"/>
                </a:solidFill>
              </a:rPr>
            </a:br>
            <a:r>
              <a:rPr lang="en-US" sz="4000" dirty="0" smtClean="0">
                <a:solidFill>
                  <a:srgbClr val="FF0000"/>
                </a:solidFill>
              </a:rPr>
              <a:t/>
            </a:r>
            <a:br>
              <a:rPr lang="en-US" sz="4000" dirty="0" smtClean="0">
                <a:solidFill>
                  <a:srgbClr val="FF0000"/>
                </a:solidFill>
              </a:rPr>
            </a:br>
            <a:r>
              <a:rPr lang="en-US" sz="4000" dirty="0" smtClean="0">
                <a:solidFill>
                  <a:srgbClr val="FF0000"/>
                </a:solidFill>
              </a:rPr>
              <a:t>(ii) Bills purchased and discounted</a:t>
            </a:r>
            <a:br>
              <a:rPr lang="en-US" sz="4000" dirty="0" smtClean="0">
                <a:solidFill>
                  <a:srgbClr val="FF0000"/>
                </a:solidFill>
              </a:rPr>
            </a:br>
            <a:r>
              <a:rPr lang="en-US" sz="4000" dirty="0" smtClean="0">
                <a:solidFill>
                  <a:srgbClr val="FF0000"/>
                </a:solidFill>
              </a:rPr>
              <a:t/>
            </a:r>
            <a:br>
              <a:rPr lang="en-US" sz="4000" dirty="0" smtClean="0">
                <a:solidFill>
                  <a:srgbClr val="FF0000"/>
                </a:solidFill>
              </a:rPr>
            </a:br>
            <a:r>
              <a:rPr lang="en-US" sz="4000" dirty="0" smtClean="0">
                <a:solidFill>
                  <a:srgbClr val="FF0000"/>
                </a:solidFill>
              </a:rPr>
              <a:t>5</a:t>
            </a:r>
            <a:r>
              <a:rPr lang="en-US" sz="4000" dirty="0" smtClean="0">
                <a:solidFill>
                  <a:srgbClr val="FF0000"/>
                </a:solidFill>
              </a:rPr>
              <a:t>. Fixed Assets </a:t>
            </a:r>
            <a:br>
              <a:rPr lang="en-US" sz="4000" dirty="0" smtClean="0">
                <a:solidFill>
                  <a:srgbClr val="FF0000"/>
                </a:solidFill>
              </a:rPr>
            </a:br>
            <a:r>
              <a:rPr lang="en-US" sz="4000" dirty="0" smtClean="0">
                <a:solidFill>
                  <a:srgbClr val="FF0000"/>
                </a:solidFill>
              </a:rPr>
              <a:t/>
            </a:r>
            <a:br>
              <a:rPr lang="en-US" sz="4000" dirty="0" smtClean="0">
                <a:solidFill>
                  <a:srgbClr val="FF0000"/>
                </a:solidFill>
              </a:rPr>
            </a:br>
            <a:r>
              <a:rPr lang="en-US" sz="4000" dirty="0" smtClean="0">
                <a:solidFill>
                  <a:srgbClr val="FF0000"/>
                </a:solidFill>
              </a:rPr>
              <a:t>6</a:t>
            </a:r>
            <a:r>
              <a:rPr lang="en-US" sz="4000" dirty="0" smtClean="0">
                <a:solidFill>
                  <a:srgbClr val="FF0000"/>
                </a:solidFill>
              </a:rPr>
              <a:t>. Other Assets </a:t>
            </a:r>
            <a:br>
              <a:rPr lang="en-US" sz="4000" dirty="0" smtClean="0">
                <a:solidFill>
                  <a:srgbClr val="FF0000"/>
                </a:solidFill>
              </a:rPr>
            </a:br>
            <a:r>
              <a:rPr lang="sv-SE" sz="4000" dirty="0" smtClean="0">
                <a:solidFill>
                  <a:srgbClr val="FF0000"/>
                </a:solidFill>
              </a:rPr>
              <a:t>7</a:t>
            </a:r>
            <a:r>
              <a:rPr lang="sv-SE" sz="4000" dirty="0" smtClean="0">
                <a:solidFill>
                  <a:srgbClr val="FF0000"/>
                </a:solidFill>
              </a:rPr>
              <a:t>. Loss</a:t>
            </a:r>
            <a:endParaRPr lang="en-US" sz="4000" dirty="0">
              <a:solidFill>
                <a:srgbClr val="FF0000"/>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202362"/>
          </a:xfrm>
        </p:spPr>
        <p:txBody>
          <a:bodyPr>
            <a:noAutofit/>
          </a:bodyPr>
          <a:lstStyle/>
          <a:p>
            <a:pPr algn="l"/>
            <a:r>
              <a:rPr lang="en-US" sz="3600" b="1" dirty="0" smtClean="0">
                <a:solidFill>
                  <a:srgbClr val="FF0000"/>
                </a:solidFill>
              </a:rPr>
              <a:t/>
            </a:r>
            <a:br>
              <a:rPr lang="en-US" sz="3600" b="1" dirty="0" smtClean="0">
                <a:solidFill>
                  <a:srgbClr val="FF0000"/>
                </a:solidFill>
              </a:rPr>
            </a:br>
            <a:r>
              <a:rPr lang="en-US" sz="3600" b="1" dirty="0" smtClean="0">
                <a:solidFill>
                  <a:srgbClr val="FF0000"/>
                </a:solidFill>
              </a:rPr>
              <a:t/>
            </a:r>
            <a:br>
              <a:rPr lang="en-US" sz="3600" b="1" dirty="0" smtClean="0">
                <a:solidFill>
                  <a:srgbClr val="FF0000"/>
                </a:solidFill>
              </a:rPr>
            </a:br>
            <a:r>
              <a:rPr lang="en-US" sz="3600" b="1" dirty="0" smtClean="0">
                <a:solidFill>
                  <a:srgbClr val="FF0000"/>
                </a:solidFill>
              </a:rPr>
              <a:t>Liabilities</a:t>
            </a:r>
            <a:r>
              <a:rPr lang="en-US" sz="3600" b="1" dirty="0" smtClean="0">
                <a:solidFill>
                  <a:srgbClr val="FF0000"/>
                </a:solidFill>
              </a:rPr>
              <a:t/>
            </a:r>
            <a:br>
              <a:rPr lang="en-US" sz="3600" b="1" dirty="0" smtClean="0">
                <a:solidFill>
                  <a:srgbClr val="FF0000"/>
                </a:solidFill>
              </a:rPr>
            </a:br>
            <a:r>
              <a:rPr lang="en-US" sz="3600" b="1" dirty="0" smtClean="0">
                <a:solidFill>
                  <a:srgbClr val="FF0000"/>
                </a:solidFill>
              </a:rPr>
              <a:t>1. Capital </a:t>
            </a:r>
            <a:br>
              <a:rPr lang="en-US" sz="3600" b="1" dirty="0" smtClean="0">
                <a:solidFill>
                  <a:srgbClr val="FF0000"/>
                </a:solidFill>
              </a:rPr>
            </a:br>
            <a:r>
              <a:rPr lang="en-US" sz="3600" b="1" dirty="0" smtClean="0">
                <a:solidFill>
                  <a:srgbClr val="FF0000"/>
                </a:solidFill>
              </a:rPr>
              <a:t>2. Reserve fund &amp; </a:t>
            </a:r>
            <a:r>
              <a:rPr lang="en-US" sz="3600" b="1" dirty="0" smtClean="0">
                <a:solidFill>
                  <a:srgbClr val="FF0000"/>
                </a:solidFill>
              </a:rPr>
              <a:t>other reserves</a:t>
            </a:r>
            <a:r>
              <a:rPr lang="en-US" sz="3600" b="1" dirty="0" smtClean="0">
                <a:solidFill>
                  <a:srgbClr val="FF0000"/>
                </a:solidFill>
              </a:rPr>
              <a:t/>
            </a:r>
            <a:br>
              <a:rPr lang="en-US" sz="3600" b="1" dirty="0" smtClean="0">
                <a:solidFill>
                  <a:srgbClr val="FF0000"/>
                </a:solidFill>
              </a:rPr>
            </a:br>
            <a:r>
              <a:rPr lang="en-US" sz="3600" b="1" dirty="0" smtClean="0">
                <a:solidFill>
                  <a:srgbClr val="FF0000"/>
                </a:solidFill>
              </a:rPr>
              <a:t/>
            </a:r>
            <a:br>
              <a:rPr lang="en-US" sz="3600" b="1" dirty="0" smtClean="0">
                <a:solidFill>
                  <a:srgbClr val="FF0000"/>
                </a:solidFill>
              </a:rPr>
            </a:br>
            <a:r>
              <a:rPr lang="en-US" sz="3600" b="1" dirty="0" smtClean="0">
                <a:solidFill>
                  <a:srgbClr val="FF0000"/>
                </a:solidFill>
              </a:rPr>
              <a:t>3. Deposits and other accounts </a:t>
            </a:r>
            <a:br>
              <a:rPr lang="en-US" sz="3600" b="1" dirty="0" smtClean="0">
                <a:solidFill>
                  <a:srgbClr val="FF0000"/>
                </a:solidFill>
              </a:rPr>
            </a:br>
            <a:r>
              <a:rPr lang="sv-SE" sz="3600" dirty="0" smtClean="0">
                <a:solidFill>
                  <a:srgbClr val="00B050"/>
                </a:solidFill>
              </a:rPr>
              <a:t>(i) Fixed </a:t>
            </a:r>
            <a:br>
              <a:rPr lang="sv-SE" sz="3600" dirty="0" smtClean="0">
                <a:solidFill>
                  <a:srgbClr val="00B050"/>
                </a:solidFill>
              </a:rPr>
            </a:br>
            <a:r>
              <a:rPr lang="en-US" sz="3600" dirty="0" smtClean="0">
                <a:solidFill>
                  <a:srgbClr val="00B050"/>
                </a:solidFill>
              </a:rPr>
              <a:t>(ii) Savings </a:t>
            </a:r>
            <a:br>
              <a:rPr lang="en-US" sz="3600" dirty="0" smtClean="0">
                <a:solidFill>
                  <a:srgbClr val="00B050"/>
                </a:solidFill>
              </a:rPr>
            </a:br>
            <a:r>
              <a:rPr lang="en-US" sz="3600" dirty="0" smtClean="0">
                <a:solidFill>
                  <a:srgbClr val="00B050"/>
                </a:solidFill>
              </a:rPr>
              <a:t>(iii) Current &amp; </a:t>
            </a:r>
            <a:r>
              <a:rPr lang="en-US" sz="3600" dirty="0" smtClean="0">
                <a:solidFill>
                  <a:srgbClr val="00B050"/>
                </a:solidFill>
              </a:rPr>
              <a:t>contingency accounts</a:t>
            </a:r>
            <a:r>
              <a:rPr lang="en-US" sz="3600" dirty="0" smtClean="0">
                <a:solidFill>
                  <a:srgbClr val="00B050"/>
                </a:solidFill>
              </a:rPr>
              <a:t/>
            </a:r>
            <a:br>
              <a:rPr lang="en-US" sz="3600" dirty="0" smtClean="0">
                <a:solidFill>
                  <a:srgbClr val="00B050"/>
                </a:solidFill>
              </a:rPr>
            </a:br>
            <a:r>
              <a:rPr lang="en-US" sz="3600" dirty="0" smtClean="0">
                <a:solidFill>
                  <a:srgbClr val="00B050"/>
                </a:solidFill>
              </a:rPr>
              <a:t>(iv) Others </a:t>
            </a:r>
            <a:r>
              <a:rPr lang="en-US" sz="3600" dirty="0" smtClean="0">
                <a:solidFill>
                  <a:srgbClr val="FF0000"/>
                </a:solidFill>
              </a:rPr>
              <a:t/>
            </a:r>
            <a:br>
              <a:rPr lang="en-US" sz="3600" dirty="0" smtClean="0">
                <a:solidFill>
                  <a:srgbClr val="FF0000"/>
                </a:solidFill>
              </a:rPr>
            </a:br>
            <a:r>
              <a:rPr lang="en-US" sz="3600" b="1" dirty="0" smtClean="0">
                <a:solidFill>
                  <a:srgbClr val="FF0000"/>
                </a:solidFill>
              </a:rPr>
              <a:t>4. Borrowings from other </a:t>
            </a:r>
            <a:r>
              <a:rPr lang="en-US" sz="3600" b="1" dirty="0" smtClean="0">
                <a:solidFill>
                  <a:srgbClr val="FF0000"/>
                </a:solidFill>
              </a:rPr>
              <a:t>banks</a:t>
            </a:r>
            <a:r>
              <a:rPr lang="en-US" sz="3600" b="1" dirty="0" smtClean="0">
                <a:solidFill>
                  <a:srgbClr val="FF0000"/>
                </a:solidFill>
              </a:rPr>
              <a:t>, agents, etc.</a:t>
            </a:r>
            <a:br>
              <a:rPr lang="en-US" sz="3600" b="1" dirty="0" smtClean="0">
                <a:solidFill>
                  <a:srgbClr val="FF0000"/>
                </a:solidFill>
              </a:rPr>
            </a:br>
            <a:r>
              <a:rPr lang="en-US" sz="3600" dirty="0" smtClean="0">
                <a:solidFill>
                  <a:srgbClr val="FF0000"/>
                </a:solidFill>
              </a:rPr>
              <a:t/>
            </a:r>
            <a:br>
              <a:rPr lang="en-US" sz="3600" dirty="0" smtClean="0">
                <a:solidFill>
                  <a:srgbClr val="FF0000"/>
                </a:solidFill>
              </a:rPr>
            </a:br>
            <a:endParaRPr lang="en-US" sz="3600" dirty="0">
              <a:solidFill>
                <a:srgbClr val="FF0000"/>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noAutofit/>
          </a:bodyPr>
          <a:lstStyle/>
          <a:p>
            <a:pPr algn="l"/>
            <a:r>
              <a:rPr lang="en-US" sz="3200" b="1" dirty="0" smtClean="0">
                <a:solidFill>
                  <a:srgbClr val="FF0000"/>
                </a:solidFill>
              </a:rPr>
              <a:t>5. Bills Payable </a:t>
            </a:r>
            <a:r>
              <a:rPr lang="en-US" sz="3200" b="1" dirty="0" smtClean="0">
                <a:solidFill>
                  <a:srgbClr val="FF0000"/>
                </a:solidFill>
              </a:rPr>
              <a:t/>
            </a:r>
            <a:br>
              <a:rPr lang="en-US" sz="3200" b="1" dirty="0" smtClean="0">
                <a:solidFill>
                  <a:srgbClr val="FF0000"/>
                </a:solidFill>
              </a:rPr>
            </a:br>
            <a:r>
              <a:rPr lang="en-US" sz="3200" b="1" dirty="0" smtClean="0">
                <a:solidFill>
                  <a:srgbClr val="FF0000"/>
                </a:solidFill>
              </a:rPr>
              <a:t/>
            </a:r>
            <a:br>
              <a:rPr lang="en-US" sz="3200" b="1" dirty="0" smtClean="0">
                <a:solidFill>
                  <a:srgbClr val="FF0000"/>
                </a:solidFill>
              </a:rPr>
            </a:br>
            <a:r>
              <a:rPr lang="en-US" sz="3200" b="1" dirty="0" smtClean="0">
                <a:solidFill>
                  <a:srgbClr val="FF0000"/>
                </a:solidFill>
              </a:rPr>
              <a:t>6. Bills for collection being </a:t>
            </a:r>
            <a:r>
              <a:rPr lang="en-US" sz="3200" b="1" dirty="0" smtClean="0">
                <a:solidFill>
                  <a:srgbClr val="FF0000"/>
                </a:solidFill>
              </a:rPr>
              <a:t>bills receivable </a:t>
            </a:r>
            <a:r>
              <a:rPr lang="en-US" sz="3200" b="1" dirty="0" smtClean="0">
                <a:solidFill>
                  <a:srgbClr val="FF0000"/>
                </a:solidFill>
              </a:rPr>
              <a:t>per </a:t>
            </a:r>
            <a:r>
              <a:rPr lang="en-US" sz="3200" b="1" dirty="0" smtClean="0">
                <a:solidFill>
                  <a:srgbClr val="FF0000"/>
                </a:solidFill>
              </a:rPr>
              <a:t>contra</a:t>
            </a:r>
            <a:br>
              <a:rPr lang="en-US" sz="3200" b="1" dirty="0" smtClean="0">
                <a:solidFill>
                  <a:srgbClr val="FF0000"/>
                </a:solidFill>
              </a:rPr>
            </a:br>
            <a:r>
              <a:rPr lang="en-US" sz="3200" b="1" dirty="0" smtClean="0">
                <a:solidFill>
                  <a:srgbClr val="FF0000"/>
                </a:solidFill>
              </a:rPr>
              <a:t/>
            </a:r>
            <a:br>
              <a:rPr lang="en-US" sz="3200" b="1" dirty="0" smtClean="0">
                <a:solidFill>
                  <a:srgbClr val="FF0000"/>
                </a:solidFill>
              </a:rPr>
            </a:br>
            <a:r>
              <a:rPr lang="en-US" sz="3200" b="1" dirty="0" smtClean="0">
                <a:solidFill>
                  <a:srgbClr val="FF0000"/>
                </a:solidFill>
              </a:rPr>
              <a:t>7. Other </a:t>
            </a:r>
            <a:r>
              <a:rPr lang="en-US" sz="3200" b="1" dirty="0" smtClean="0">
                <a:solidFill>
                  <a:srgbClr val="FF0000"/>
                </a:solidFill>
              </a:rPr>
              <a:t>liabilities</a:t>
            </a:r>
            <a:br>
              <a:rPr lang="en-US" sz="3200" b="1" dirty="0" smtClean="0">
                <a:solidFill>
                  <a:srgbClr val="FF0000"/>
                </a:solidFill>
              </a:rPr>
            </a:br>
            <a:r>
              <a:rPr lang="en-US" sz="3200" b="1" dirty="0" smtClean="0">
                <a:solidFill>
                  <a:srgbClr val="FF0000"/>
                </a:solidFill>
              </a:rPr>
              <a:t> </a:t>
            </a:r>
            <a:r>
              <a:rPr lang="en-US" sz="3200" b="1" dirty="0" smtClean="0">
                <a:solidFill>
                  <a:srgbClr val="FF0000"/>
                </a:solidFill>
              </a:rPr>
              <a:t/>
            </a:r>
            <a:br>
              <a:rPr lang="en-US" sz="3200" b="1" dirty="0" smtClean="0">
                <a:solidFill>
                  <a:srgbClr val="FF0000"/>
                </a:solidFill>
              </a:rPr>
            </a:br>
            <a:r>
              <a:rPr lang="en-US" sz="3200" b="1" dirty="0" smtClean="0">
                <a:solidFill>
                  <a:srgbClr val="FF0000"/>
                </a:solidFill>
              </a:rPr>
              <a:t>8. Acceptances, endorsements and </a:t>
            </a:r>
            <a:br>
              <a:rPr lang="en-US" sz="3200" b="1" dirty="0" smtClean="0">
                <a:solidFill>
                  <a:srgbClr val="FF0000"/>
                </a:solidFill>
              </a:rPr>
            </a:br>
            <a:r>
              <a:rPr lang="en-US" sz="3200" b="1" dirty="0" smtClean="0">
                <a:solidFill>
                  <a:srgbClr val="FF0000"/>
                </a:solidFill>
              </a:rPr>
              <a:t>other obligations per </a:t>
            </a:r>
            <a:r>
              <a:rPr lang="en-US" sz="3200" b="1" dirty="0" smtClean="0">
                <a:solidFill>
                  <a:srgbClr val="FF0000"/>
                </a:solidFill>
              </a:rPr>
              <a:t>contra</a:t>
            </a:r>
            <a:br>
              <a:rPr lang="en-US" sz="3200" b="1" dirty="0" smtClean="0">
                <a:solidFill>
                  <a:srgbClr val="FF0000"/>
                </a:solidFill>
              </a:rPr>
            </a:br>
            <a:r>
              <a:rPr lang="en-US" sz="3200" b="1" dirty="0" smtClean="0">
                <a:solidFill>
                  <a:srgbClr val="FF0000"/>
                </a:solidFill>
              </a:rPr>
              <a:t/>
            </a:r>
            <a:br>
              <a:rPr lang="en-US" sz="3200" b="1" dirty="0" smtClean="0">
                <a:solidFill>
                  <a:srgbClr val="FF0000"/>
                </a:solidFill>
              </a:rPr>
            </a:br>
            <a:r>
              <a:rPr lang="en-US" sz="3200" b="1" dirty="0" smtClean="0">
                <a:solidFill>
                  <a:srgbClr val="FF0000"/>
                </a:solidFill>
              </a:rPr>
              <a:t>9. Profit carried to next year's</a:t>
            </a:r>
            <a:br>
              <a:rPr lang="en-US" sz="3200" b="1" dirty="0" smtClean="0">
                <a:solidFill>
                  <a:srgbClr val="FF0000"/>
                </a:solidFill>
              </a:rPr>
            </a:br>
            <a:r>
              <a:rPr lang="en-US" sz="3200" b="1" dirty="0" smtClean="0">
                <a:solidFill>
                  <a:srgbClr val="FF0000"/>
                </a:solidFill>
              </a:rPr>
              <a:t>account</a:t>
            </a:r>
            <a:endParaRPr lang="en-US" sz="3200" b="1"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rmAutofit/>
          </a:bodyPr>
          <a:lstStyle/>
          <a:p>
            <a:r>
              <a:rPr lang="en-US" sz="6000" dirty="0" smtClean="0">
                <a:solidFill>
                  <a:srgbClr val="FF0000"/>
                </a:solidFill>
              </a:rPr>
              <a:t>That is it for today</a:t>
            </a:r>
            <a:br>
              <a:rPr lang="en-US" sz="6000" dirty="0" smtClean="0">
                <a:solidFill>
                  <a:srgbClr val="FF0000"/>
                </a:solidFill>
              </a:rPr>
            </a:br>
            <a:r>
              <a:rPr lang="en-US" sz="6000" dirty="0" smtClean="0">
                <a:solidFill>
                  <a:srgbClr val="FF0000"/>
                </a:solidFill>
              </a:rPr>
              <a:t>Thank you</a:t>
            </a:r>
            <a:endParaRPr lang="en-US" sz="6000" dirty="0">
              <a:solidFill>
                <a:srgbClr val="FF0000"/>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132</Words>
  <Application>Microsoft Office PowerPoint</Application>
  <PresentationFormat>On-screen Show (4:3)</PresentationFormat>
  <Paragraphs>39</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A bank's balance sheet is different from that of a typical company. You won't find inventory, accounts receivable, or accounts payable. Instead, under assets, you'll see mostly loans and investments, and on the liabilities side, you'll see deposits and borrowings. </vt:lpstr>
      <vt:lpstr>balance sheet of the fictional First Bank of the Fool. </vt:lpstr>
      <vt:lpstr>Slide 3</vt:lpstr>
      <vt:lpstr>                                         Assets 1. Cash  (i) In hand and with RBI and SBI  (ii) Balances with other banks   (iii) Balances with other banks in savings and fixed deposit  accounts   </vt:lpstr>
      <vt:lpstr>2. Money at call and short notice  3. Investments  (i) Securities of Central and State Governments and Trustee Securities (ii) Shares  (iii) Debentures and bonds  (iv) Others  including gold</vt:lpstr>
      <vt:lpstr>4. Advances  (i) Loans &amp; advances, Cash Credit and overdrafts  (ii) Bills purchased and discounted  5. Fixed Assets   6. Other Assets  7. Loss</vt:lpstr>
      <vt:lpstr>  Liabilities 1. Capital  2. Reserve fund &amp; other reserves  3. Deposits and other accounts  (i) Fixed  (ii) Savings  (iii) Current &amp; contingency accounts (iv) Others  4. Borrowings from other banks, agents, etc.  </vt:lpstr>
      <vt:lpstr>5. Bills Payable   6. Bills for collection being bills receivable per contra  7. Other liabilities   8. Acceptances, endorsements and  other obligations per contra  9. Profit carried to next year's account</vt:lpstr>
      <vt:lpstr>That is it for today Thank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Assets 11. Cash  (i) In hand and with RBI and SBI  (ii) Balances with other banks   (iii) Balances with other banks in savings and fixed deposit  accounts   14. Advances  (i) Loans &amp; advances, Cash Credit and overdrafts (ii) Bills purchased and discounted  15. Fixed Assets  16. Other Assets 17. Loss </dc:title>
  <dc:creator/>
  <cp:lastModifiedBy>.</cp:lastModifiedBy>
  <cp:revision>12</cp:revision>
  <dcterms:created xsi:type="dcterms:W3CDTF">2006-08-16T00:00:00Z</dcterms:created>
  <dcterms:modified xsi:type="dcterms:W3CDTF">2010-06-17T17:23:40Z</dcterms:modified>
</cp:coreProperties>
</file>